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6" r:id="rId14"/>
    <p:sldId id="267" r:id="rId15"/>
    <p:sldId id="274" r:id="rId16"/>
    <p:sldId id="275" r:id="rId17"/>
    <p:sldId id="277" r:id="rId18"/>
    <p:sldId id="278" r:id="rId19"/>
    <p:sldId id="279" r:id="rId20"/>
    <p:sldId id="280" r:id="rId21"/>
    <p:sldId id="281" r:id="rId22"/>
    <p:sldId id="282" r:id="rId23"/>
    <p:sldId id="297" r:id="rId24"/>
    <p:sldId id="298" r:id="rId25"/>
    <p:sldId id="283" r:id="rId26"/>
    <p:sldId id="269" r:id="rId27"/>
  </p:sldIdLst>
  <p:sldSz cx="12192000" cy="6858000"/>
  <p:notesSz cx="6858000" cy="9144000"/>
  <p:embeddedFontLst>
    <p:embeddedFont>
      <p:font typeface="Roboto" panose="02000000000000000000" pitchFamily="2" charset="0"/>
      <p:regular r:id="rId29"/>
      <p:bold r:id="rId30"/>
      <p:italic r:id="rId31"/>
      <p:boldItalic r:id="rId32"/>
    </p:embeddedFont>
    <p:embeddedFont>
      <p:font typeface="Work Sans Light" pitchFamily="2" charset="0"/>
      <p:regular r:id="rId33"/>
      <p:bold r:id="rId34"/>
      <p:italic r:id="rId35"/>
      <p:boldItalic r:id="rId36"/>
    </p:embeddedFont>
    <p:embeddedFont>
      <p:font typeface="Work Sans Medium"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6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68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5411389-BC91-6683-1047-61BF135D13DC}"/>
            </a:ext>
          </a:extLst>
        </p:cNvPr>
        <p:cNvGrpSpPr/>
        <p:nvPr/>
      </p:nvGrpSpPr>
      <p:grpSpPr>
        <a:xfrm>
          <a:off x="0" y="0"/>
          <a:ext cx="0" cy="0"/>
          <a:chOff x="0" y="0"/>
          <a:chExt cx="0" cy="0"/>
        </a:xfrm>
      </p:grpSpPr>
      <p:sp>
        <p:nvSpPr>
          <p:cNvPr id="190" name="Google Shape;190;p13:notes">
            <a:extLst>
              <a:ext uri="{FF2B5EF4-FFF2-40B4-BE49-F238E27FC236}">
                <a16:creationId xmlns:a16="http://schemas.microsoft.com/office/drawing/2014/main" id="{DBAA0A95-697B-96CD-6050-18306BC0423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a:extLst>
              <a:ext uri="{FF2B5EF4-FFF2-40B4-BE49-F238E27FC236}">
                <a16:creationId xmlns:a16="http://schemas.microsoft.com/office/drawing/2014/main" id="{6BA52438-1C97-A193-FCDA-CCD00433C8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12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Requerimientos_IEEE.doc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Documentaci&#243;n_Casos_Uso.docx"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Modelo_Relacional.mw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Normalizaci&#243;n%20finallllllll.xls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Diccionario_Datos.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Diagrama_Clases.mdj"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Documento_Historias_Usuario.docx" TargetMode="External"/><Relationship Id="rId7" Type="http://schemas.openxmlformats.org/officeDocument/2006/relationships/hyperlink" Target="../Historias_Usuario_Movil.doc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trello.com/invite/b/68094cb33e71c60d9e1d9ced/ATTIfaadb7d560613650cdeb8d3d30b5b1f6B09FE77B/psmovil" TargetMode="External"/><Relationship Id="rId4" Type="http://schemas.openxmlformats.org/officeDocument/2006/relationships/hyperlink" Target="https://github.com/dagg113/BioHub-Softwre/tree/main/BioHub%20Softwar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4" name="Picture 2" descr="Ilustraciones de vectores de dibujos animados aislados de definición de  alcance | Vector Premium">
            <a:extLst>
              <a:ext uri="{FF2B5EF4-FFF2-40B4-BE49-F238E27FC236}">
                <a16:creationId xmlns:a16="http://schemas.microsoft.com/office/drawing/2014/main" id="{EC096A83-8EFB-F834-5C3E-4E42C366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778" y="926532"/>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492381" y="3900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492381" y="9265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 name="Google Shape;130;g1f53840a8fa_5_9">
            <a:extLst>
              <a:ext uri="{FF2B5EF4-FFF2-40B4-BE49-F238E27FC236}">
                <a16:creationId xmlns:a16="http://schemas.microsoft.com/office/drawing/2014/main" id="{DA4D0AD5-2274-DA30-9E38-35C34C8EF508}"/>
              </a:ext>
            </a:extLst>
          </p:cNvPr>
          <p:cNvSpPr txBox="1"/>
          <p:nvPr/>
        </p:nvSpPr>
        <p:spPr>
          <a:xfrm>
            <a:off x="492381" y="1143489"/>
            <a:ext cx="5417646" cy="5570715"/>
          </a:xfrm>
          <a:prstGeom prst="rect">
            <a:avLst/>
          </a:prstGeom>
          <a:noFill/>
          <a:ln>
            <a:noFill/>
          </a:ln>
        </p:spPr>
        <p:txBody>
          <a:bodyPr spcFirstLastPara="1" wrap="square" lIns="91425" tIns="45700" rIns="91425" bIns="45700" anchor="t" anchorCtr="0">
            <a:spAutoFit/>
          </a:bodyPr>
          <a:lstStyle/>
          <a:p>
            <a:pPr marL="457200" indent="-457200" algn="l" rtl="0" fontAlgn="base">
              <a:buAutoNum type="arabicPeriod"/>
            </a:pPr>
            <a:r>
              <a:rPr lang="es-ES" sz="2400" b="1" dirty="0">
                <a:latin typeface="Calibri" panose="020F0502020204030204" pitchFamily="34" charset="0"/>
                <a:cs typeface="Calibri" panose="020F0502020204030204" pitchFamily="34" charset="0"/>
              </a:rPr>
              <a:t>Cobertura global: </a:t>
            </a:r>
            <a:r>
              <a:rPr lang="es-ES" sz="2400" dirty="0">
                <a:latin typeface="Calibri" panose="020F0502020204030204" pitchFamily="34" charset="0"/>
                <a:cs typeface="Calibri" panose="020F0502020204030204" pitchFamily="34" charset="0"/>
              </a:rPr>
              <a:t>Tiene como objetivo operar a nivel internacional, permitiendo a compradores y vendedores de diferentes países acceder a su plataforma para comprar o vender videojuegos y productos relacionados.</a:t>
            </a:r>
          </a:p>
          <a:p>
            <a:pPr marL="457200" indent="-457200" algn="l" rtl="0" fontAlgn="base">
              <a:buAutoNum type="arabicPeriod"/>
            </a:pPr>
            <a:r>
              <a:rPr lang="es-ES" sz="2400" b="1" dirty="0">
                <a:latin typeface="Calibri" panose="020F0502020204030204" pitchFamily="34" charset="0"/>
                <a:cs typeface="Calibri" panose="020F0502020204030204" pitchFamily="34" charset="0"/>
              </a:rPr>
              <a:t>Adaptación: </a:t>
            </a:r>
            <a:r>
              <a:rPr lang="es-ES" sz="2400" dirty="0">
                <a:latin typeface="Calibri" panose="020F0502020204030204" pitchFamily="34" charset="0"/>
                <a:cs typeface="Calibri" panose="020F0502020204030204" pitchFamily="34" charset="0"/>
              </a:rPr>
              <a:t>La plataforma no solo cubre el presente, sino que está diseñada para escalar y adaptarse a las nuevas demandas del mercado de videojuegos, que está en constante evolución, integrando nuevos productos y tecnologías emergentes.</a:t>
            </a:r>
          </a:p>
          <a:p>
            <a:pPr marL="457200" indent="-457200" algn="l" rtl="0" fontAlgn="base">
              <a:buAutoNum type="arabicPeriod"/>
            </a:pPr>
            <a:endParaRPr lang="es-MX" sz="20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Imagen 1">
            <a:extLst>
              <a:ext uri="{FF2B5EF4-FFF2-40B4-BE49-F238E27FC236}">
                <a16:creationId xmlns:a16="http://schemas.microsoft.com/office/drawing/2014/main" id="{BFF72EA3-71C7-76E6-9086-8CFF885132F3}"/>
              </a:ext>
            </a:extLst>
          </p:cNvPr>
          <p:cNvPicPr>
            <a:picLocks noChangeAspect="1"/>
          </p:cNvPicPr>
          <p:nvPr/>
        </p:nvPicPr>
        <p:blipFill>
          <a:blip r:embed="rId3"/>
          <a:stretch>
            <a:fillRect/>
          </a:stretch>
        </p:blipFill>
        <p:spPr>
          <a:xfrm>
            <a:off x="261382" y="1643953"/>
            <a:ext cx="6122432" cy="4548092"/>
          </a:xfrm>
          <a:prstGeom prst="rect">
            <a:avLst/>
          </a:prstGeom>
        </p:spPr>
      </p:pic>
      <p:sp>
        <p:nvSpPr>
          <p:cNvPr id="152" name="Google Shape;152;p8"/>
          <p:cNvSpPr txBox="1"/>
          <p:nvPr/>
        </p:nvSpPr>
        <p:spPr>
          <a:xfrm>
            <a:off x="548157" y="248788"/>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548157" y="785303"/>
            <a:ext cx="5001743"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715000" y="1198275"/>
            <a:ext cx="6215618" cy="5262939"/>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La justificación para el desarrollo y avance de QuantumLeap se basa en varios factores clave. El crecimiento constante del mercado de videojuegos genera una alta demanda de productos digitales y físicos. QuantumLeap ofrece una plataforma segura mediante sistemas de verificación que aumentan la confianza del usuario.</a:t>
            </a:r>
          </a:p>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Además, la búsqueda de precios competitivos y la eliminación de barreras para vendedores individuales facilitan el acceso a un mercado global. Al diversificar su oferta, que incluye productos nuevos y usados, QuantumLeap se adapta a las preferencias cambiantes de los consumidores.</a:t>
            </a:r>
          </a:p>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Finalmente, la implementación de tecnologías innovadoras y un sólido servicio al cliente garantizan una experiencia satisfactoria, asegurando que QuantumLeap permanezca relevante en un entorno digital en constante cambio.</a:t>
            </a:r>
            <a:endParaRPr lang="es-ES"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2800" dirty="0">
                <a:latin typeface="Calibri" panose="020F0502020204030204" pitchFamily="34" charset="0"/>
                <a:cs typeface="Calibri" panose="020F0502020204030204" pitchFamily="34" charset="0"/>
              </a:rPr>
              <a:t>La encuesta realizada tiene como objetivo evaluar las preferencias, hábitos y expectativas de los usuarios respecto a la compra de videojuegos y productos digitales, con el fin de orientar el desarrollo de la página Pixel Store. Los resultados obtenidos destacan aspectos clave relacionados con las plataformas y géneros más populares, factores de decisión de compra, y funcionalidades deseadas en una plataforma digital.</a:t>
            </a:r>
            <a:endParaRPr lang="es-MX" sz="20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361256"/>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3" action="ppaction://hlinkfile"/>
              </a:rPr>
              <a:t>Informe</a:t>
            </a:r>
            <a:endParaRPr lang="es-MX" sz="20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2025063-AFF9-2DE0-D29E-DC3B3B3AFE23}"/>
              </a:ext>
            </a:extLst>
          </p:cNvPr>
          <p:cNvPicPr>
            <a:picLocks noChangeAspect="1"/>
          </p:cNvPicPr>
          <p:nvPr/>
        </p:nvPicPr>
        <p:blipFill>
          <a:blip r:embed="rId4"/>
          <a:stretch>
            <a:fillRect/>
          </a:stretch>
        </p:blipFill>
        <p:spPr>
          <a:xfrm>
            <a:off x="229921" y="1574014"/>
            <a:ext cx="6013891" cy="4352249"/>
          </a:xfrm>
          <a:prstGeom prst="rect">
            <a:avLst/>
          </a:prstGeom>
        </p:spPr>
      </p:pic>
      <p:pic>
        <p:nvPicPr>
          <p:cNvPr id="8" name="Imagen 7">
            <a:extLst>
              <a:ext uri="{FF2B5EF4-FFF2-40B4-BE49-F238E27FC236}">
                <a16:creationId xmlns:a16="http://schemas.microsoft.com/office/drawing/2014/main" id="{8DD1D762-11FD-A38D-E8A0-1680115E1DDC}"/>
              </a:ext>
            </a:extLst>
          </p:cNvPr>
          <p:cNvPicPr>
            <a:picLocks noChangeAspect="1"/>
          </p:cNvPicPr>
          <p:nvPr/>
        </p:nvPicPr>
        <p:blipFill>
          <a:blip r:embed="rId5"/>
          <a:stretch>
            <a:fillRect/>
          </a:stretch>
        </p:blipFill>
        <p:spPr>
          <a:xfrm>
            <a:off x="6389236" y="1574014"/>
            <a:ext cx="5146240" cy="43522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4" name="Imagen 3">
            <a:extLst>
              <a:ext uri="{FF2B5EF4-FFF2-40B4-BE49-F238E27FC236}">
                <a16:creationId xmlns:a16="http://schemas.microsoft.com/office/drawing/2014/main" id="{D22EDCF7-8B96-842E-4789-5C5D79995983}"/>
              </a:ext>
            </a:extLst>
          </p:cNvPr>
          <p:cNvPicPr>
            <a:picLocks noChangeAspect="1"/>
          </p:cNvPicPr>
          <p:nvPr/>
        </p:nvPicPr>
        <p:blipFill>
          <a:blip r:embed="rId6"/>
          <a:stretch>
            <a:fillRect/>
          </a:stretch>
        </p:blipFill>
        <p:spPr>
          <a:xfrm>
            <a:off x="8007656" y="4301695"/>
            <a:ext cx="3577703" cy="16031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3" action="ppaction://hlinkfile"/>
              </a:rPr>
              <a:t>Documento</a:t>
            </a:r>
            <a:endParaRPr lang="es-MX"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3FAFBDD-04F2-FA01-A412-7446B4BB887A}"/>
              </a:ext>
            </a:extLst>
          </p:cNvPr>
          <p:cNvPicPr>
            <a:picLocks noChangeAspect="1"/>
          </p:cNvPicPr>
          <p:nvPr/>
        </p:nvPicPr>
        <p:blipFill>
          <a:blip r:embed="rId4"/>
          <a:srcRect l="883" t="1391" r="339" b="3795"/>
          <a:stretch/>
        </p:blipFill>
        <p:spPr>
          <a:xfrm>
            <a:off x="484078" y="1147727"/>
            <a:ext cx="7332956" cy="55436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Imagen 2">
            <a:extLst>
              <a:ext uri="{FF2B5EF4-FFF2-40B4-BE49-F238E27FC236}">
                <a16:creationId xmlns:a16="http://schemas.microsoft.com/office/drawing/2014/main" id="{76B20E4B-6AA1-ED87-7771-BF7E0B61744F}"/>
              </a:ext>
            </a:extLst>
          </p:cNvPr>
          <p:cNvPicPr>
            <a:picLocks noChangeAspect="1"/>
          </p:cNvPicPr>
          <p:nvPr/>
        </p:nvPicPr>
        <p:blipFill>
          <a:blip r:embed="rId3"/>
          <a:stretch>
            <a:fillRect/>
          </a:stretch>
        </p:blipFill>
        <p:spPr>
          <a:xfrm>
            <a:off x="1895078" y="844318"/>
            <a:ext cx="10240922" cy="5832478"/>
          </a:xfrm>
          <a:prstGeom prst="rect">
            <a:avLst/>
          </a:prstGeom>
        </p:spPr>
      </p:pic>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g2153273d2e4_0_0"/>
          <p:cNvSpPr txBox="1"/>
          <p:nvPr/>
        </p:nvSpPr>
        <p:spPr>
          <a:xfrm>
            <a:off x="204673" y="1312282"/>
            <a:ext cx="1690405" cy="4739729"/>
          </a:xfrm>
          <a:prstGeom prst="rect">
            <a:avLst/>
          </a:prstGeom>
          <a:noFill/>
          <a:ln>
            <a:noFill/>
          </a:ln>
        </p:spPr>
        <p:txBody>
          <a:bodyPr spcFirstLastPara="1" wrap="square" lIns="91425" tIns="91425" rIns="91425" bIns="91425" anchor="t" anchorCtr="0">
            <a:spAutoFit/>
          </a:bodyPr>
          <a:lstStyle/>
          <a:p>
            <a:endParaRPr lang="es-MX" sz="1800" dirty="0"/>
          </a:p>
          <a:p>
            <a:r>
              <a:rPr lang="es-MX" sz="1200" dirty="0">
                <a:latin typeface="Calibri" panose="020F0502020204030204" pitchFamily="34" charset="0"/>
                <a:cs typeface="Calibri" panose="020F0502020204030204" pitchFamily="34" charset="0"/>
              </a:rPr>
              <a:t>El modelo entidad-relación es un enfoque conceptual esencial para el diseño de bases de datos, proporcionando una representación abstracta de los datos y sus interacciones. Este modelo es fundamental para planificar y estructurar los datos de manera lógica y coherente antes de su implementación en sistemas de gestión de bases de datos, asegurando que la base de datos sea eficiente, escalable y fácil de mantener.</a:t>
            </a: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highlight>
                <a:srgbClr val="FFFFFF"/>
              </a:highlight>
              <a:uLnTx/>
              <a:uFillTx/>
              <a:latin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5" name="Imagen 4">
            <a:extLst>
              <a:ext uri="{FF2B5EF4-FFF2-40B4-BE49-F238E27FC236}">
                <a16:creationId xmlns:a16="http://schemas.microsoft.com/office/drawing/2014/main" id="{AA1BF006-2C6A-D0A7-1F66-65A67C075B42}"/>
              </a:ext>
            </a:extLst>
          </p:cNvPr>
          <p:cNvPicPr>
            <a:picLocks noChangeAspect="1"/>
          </p:cNvPicPr>
          <p:nvPr/>
        </p:nvPicPr>
        <p:blipFill>
          <a:blip r:embed="rId3"/>
          <a:stretch>
            <a:fillRect/>
          </a:stretch>
        </p:blipFill>
        <p:spPr>
          <a:xfrm>
            <a:off x="4167347" y="276620"/>
            <a:ext cx="7430609" cy="6304760"/>
          </a:xfrm>
          <a:prstGeom prst="rect">
            <a:avLst/>
          </a:prstGeom>
        </p:spPr>
      </p:pic>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279673" y="1121143"/>
            <a:ext cx="3750790" cy="0"/>
          </a:xfrm>
          <a:prstGeom prst="straightConnector1">
            <a:avLst/>
          </a:prstGeom>
          <a:noFill/>
          <a:ln w="50800" cap="flat" cmpd="sng">
            <a:solidFill>
              <a:schemeClr val="accent6"/>
            </a:solidFill>
            <a:prstDash val="solid"/>
            <a:miter lim="800000"/>
            <a:headEnd type="none" w="sm" len="sm"/>
            <a:tailEnd type="none" w="sm" len="sm"/>
          </a:ln>
        </p:spPr>
      </p:cxn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4" action="ppaction://hlinkfile"/>
              </a:rPr>
              <a:t>Documento</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3" name="Imagen 2">
            <a:extLst>
              <a:ext uri="{FF2B5EF4-FFF2-40B4-BE49-F238E27FC236}">
                <a16:creationId xmlns:a16="http://schemas.microsoft.com/office/drawing/2014/main" id="{FEC482FF-DB76-6B5F-1862-BE88BA614F4A}"/>
              </a:ext>
            </a:extLst>
          </p:cNvPr>
          <p:cNvPicPr>
            <a:picLocks noChangeAspect="1"/>
          </p:cNvPicPr>
          <p:nvPr/>
        </p:nvPicPr>
        <p:blipFill>
          <a:blip r:embed="rId3"/>
          <a:stretch>
            <a:fillRect/>
          </a:stretch>
        </p:blipFill>
        <p:spPr>
          <a:xfrm>
            <a:off x="488479" y="791283"/>
            <a:ext cx="9685913" cy="5275433"/>
          </a:xfrm>
          <a:prstGeom prst="rect">
            <a:avLst/>
          </a:prstGeom>
        </p:spPr>
      </p:pic>
      <p:sp>
        <p:nvSpPr>
          <p:cNvPr id="190" name="Google Shape;190;g20e16186eda_0_18"/>
          <p:cNvSpPr txBox="1"/>
          <p:nvPr/>
        </p:nvSpPr>
        <p:spPr>
          <a:xfrm>
            <a:off x="784124" y="161383"/>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784124" y="697933"/>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9987962" y="1750038"/>
            <a:ext cx="1973011" cy="3631733"/>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4" action="ppaction://hlinkfile"/>
              </a:rPr>
              <a:t>Normalización</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43898" y="3437751"/>
            <a:ext cx="3912343" cy="1077178"/>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11a877bdc2_0_5"/>
          <p:cNvSpPr txBox="1"/>
          <p:nvPr/>
        </p:nvSpPr>
        <p:spPr>
          <a:xfrm>
            <a:off x="470517" y="186401"/>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470517" y="722951"/>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10599825" y="1507199"/>
            <a:ext cx="1332057" cy="306234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1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9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470515" y="6533099"/>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3" action="ppaction://hlinkfile"/>
              </a:rPr>
              <a:t>Diccionario</a:t>
            </a:r>
            <a:endParaRPr lang="es-MX"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C40B0C-54FB-8BFE-511E-8231C55E78D7}"/>
              </a:ext>
            </a:extLst>
          </p:cNvPr>
          <p:cNvPicPr>
            <a:picLocks noChangeAspect="1"/>
          </p:cNvPicPr>
          <p:nvPr/>
        </p:nvPicPr>
        <p:blipFill>
          <a:blip r:embed="rId4"/>
          <a:stretch>
            <a:fillRect/>
          </a:stretch>
        </p:blipFill>
        <p:spPr>
          <a:xfrm>
            <a:off x="366107" y="940689"/>
            <a:ext cx="5218217" cy="5433477"/>
          </a:xfrm>
          <a:prstGeom prst="rect">
            <a:avLst/>
          </a:prstGeom>
        </p:spPr>
      </p:pic>
      <p:pic>
        <p:nvPicPr>
          <p:cNvPr id="8" name="Imagen 7">
            <a:extLst>
              <a:ext uri="{FF2B5EF4-FFF2-40B4-BE49-F238E27FC236}">
                <a16:creationId xmlns:a16="http://schemas.microsoft.com/office/drawing/2014/main" id="{AEE76D9E-1165-47EA-10A3-49165FA17D2F}"/>
              </a:ext>
            </a:extLst>
          </p:cNvPr>
          <p:cNvPicPr>
            <a:picLocks noChangeAspect="1"/>
          </p:cNvPicPr>
          <p:nvPr/>
        </p:nvPicPr>
        <p:blipFill>
          <a:blip r:embed="rId5"/>
          <a:stretch>
            <a:fillRect/>
          </a:stretch>
        </p:blipFill>
        <p:spPr>
          <a:xfrm>
            <a:off x="5844858" y="940690"/>
            <a:ext cx="4694684" cy="54334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4" name="Imagen 3">
            <a:extLst>
              <a:ext uri="{FF2B5EF4-FFF2-40B4-BE49-F238E27FC236}">
                <a16:creationId xmlns:a16="http://schemas.microsoft.com/office/drawing/2014/main" id="{EA584C4F-6BC9-0734-C9CB-4CAC2A20196C}"/>
              </a:ext>
            </a:extLst>
          </p:cNvPr>
          <p:cNvPicPr>
            <a:picLocks noChangeAspect="1"/>
          </p:cNvPicPr>
          <p:nvPr/>
        </p:nvPicPr>
        <p:blipFill>
          <a:blip r:embed="rId3"/>
          <a:stretch>
            <a:fillRect/>
          </a:stretch>
        </p:blipFill>
        <p:spPr>
          <a:xfrm>
            <a:off x="2795762" y="810487"/>
            <a:ext cx="8965671" cy="5756813"/>
          </a:xfrm>
          <a:prstGeom prst="rect">
            <a:avLst/>
          </a:prstGeom>
        </p:spPr>
      </p:pic>
      <p:sp>
        <p:nvSpPr>
          <p:cNvPr id="212" name="Google Shape;212;g211a877bdc2_0_13"/>
          <p:cNvSpPr txBox="1"/>
          <p:nvPr/>
        </p:nvSpPr>
        <p:spPr>
          <a:xfrm>
            <a:off x="665968" y="334995"/>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p:cNvCxnSpPr>
          <p:nvPr/>
        </p:nvCxnSpPr>
        <p:spPr>
          <a:xfrm>
            <a:off x="680656" y="782768"/>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4" action="ppaction://hlinkfile"/>
              </a:rPr>
              <a:t>Diagrama</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1" name="Imagen 10">
            <a:extLst>
              <a:ext uri="{FF2B5EF4-FFF2-40B4-BE49-F238E27FC236}">
                <a16:creationId xmlns:a16="http://schemas.microsoft.com/office/drawing/2014/main" id="{1743CF9B-7D77-C3BB-9909-DCC6830D2796}"/>
              </a:ext>
            </a:extLst>
          </p:cNvPr>
          <p:cNvPicPr>
            <a:picLocks noChangeAspect="1"/>
          </p:cNvPicPr>
          <p:nvPr/>
        </p:nvPicPr>
        <p:blipFill>
          <a:blip r:embed="rId3"/>
          <a:stretch>
            <a:fillRect/>
          </a:stretch>
        </p:blipFill>
        <p:spPr>
          <a:xfrm>
            <a:off x="2700126" y="2551249"/>
            <a:ext cx="8350437" cy="4098125"/>
          </a:xfrm>
          <a:prstGeom prst="rect">
            <a:avLst/>
          </a:prstGeom>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09988" y="132108"/>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Historias de Usuario</a:t>
            </a:r>
            <a:endParaRPr dirty="0"/>
          </a:p>
        </p:txBody>
      </p:sp>
      <p:sp>
        <p:nvSpPr>
          <p:cNvPr id="10" name="Google Shape;216;g211a877bdc2_0_13">
            <a:extLst>
              <a:ext uri="{FF2B5EF4-FFF2-40B4-BE49-F238E27FC236}">
                <a16:creationId xmlns:a16="http://schemas.microsoft.com/office/drawing/2014/main" id="{95391928-16AB-CC52-A53A-2794DC1AF11A}"/>
              </a:ext>
            </a:extLst>
          </p:cNvPr>
          <p:cNvSpPr txBox="1"/>
          <p:nvPr/>
        </p:nvSpPr>
        <p:spPr>
          <a:xfrm>
            <a:off x="8180128" y="1531327"/>
            <a:ext cx="3298699" cy="256836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b="0" i="0" u="none" strike="noStrike" kern="0" cap="none" spc="0" normalizeH="0" baseline="0" noProof="0" dirty="0">
                <a:ln>
                  <a:noFill/>
                </a:ln>
                <a:solidFill>
                  <a:srgbClr val="282C33"/>
                </a:solidFill>
                <a:effectLst/>
                <a:uLnTx/>
                <a:uFillTx/>
                <a:latin typeface="Arial"/>
                <a:cs typeface="Arial"/>
                <a:sym typeface="Arial"/>
              </a:rPr>
              <a:t>El tablero de Trello permite organizar visualmente las historias de usuario, facilitando el seguimiento del desarrollo de cada funcionalidad de la app. Cada tarjeta representa una tarea con su respectiva descripción, avance y responsables. Este sistema mejora la colaboración del equipo y asegura que se cumplan los objetivos del proyecto.</a:t>
            </a:r>
          </a:p>
        </p:txBody>
      </p:sp>
      <p:sp>
        <p:nvSpPr>
          <p:cNvPr id="11" name="Google Shape;216;g211a877bdc2_0_13">
            <a:extLst>
              <a:ext uri="{FF2B5EF4-FFF2-40B4-BE49-F238E27FC236}">
                <a16:creationId xmlns:a16="http://schemas.microsoft.com/office/drawing/2014/main" id="{65C2D310-84EB-90EF-3415-9A084FD8C521}"/>
              </a:ext>
            </a:extLst>
          </p:cNvPr>
          <p:cNvSpPr txBox="1"/>
          <p:nvPr/>
        </p:nvSpPr>
        <p:spPr>
          <a:xfrm>
            <a:off x="9250532" y="5845384"/>
            <a:ext cx="2614068" cy="52434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Enlace al documento Web: </a:t>
            </a:r>
            <a:r>
              <a:rPr kumimoji="0" lang="es-ES" sz="1050" b="0" i="0" u="none" strike="noStrike" kern="0" cap="none" spc="0" normalizeH="0" baseline="0" noProof="0" dirty="0">
                <a:ln>
                  <a:noFill/>
                </a:ln>
                <a:solidFill>
                  <a:srgbClr val="282C33"/>
                </a:solidFill>
                <a:effectLst/>
                <a:uLnTx/>
                <a:uFillTx/>
                <a:latin typeface="Arial"/>
                <a:cs typeface="Arial"/>
                <a:sym typeface="Arial"/>
                <a:hlinkClick r:id="rId3" action="ppaction://hlinkfile"/>
              </a:rPr>
              <a:t>Documento</a:t>
            </a:r>
            <a:endParaRPr kumimoji="0" lang="es-ES" sz="1050" b="0" i="0" u="none" strike="noStrike" kern="0" cap="none" spc="0" normalizeH="0" baseline="0" noProof="0" dirty="0">
              <a:ln>
                <a:noFill/>
              </a:ln>
              <a:solidFill>
                <a:srgbClr val="282C33"/>
              </a:solidFill>
              <a:effectLst/>
              <a:uLnTx/>
              <a:uFillTx/>
              <a:latin typeface="Arial"/>
              <a:cs typeface="Arial"/>
              <a:sym typeface="Arial"/>
            </a:endParaRPr>
          </a:p>
        </p:txBody>
      </p:sp>
      <p:pic>
        <p:nvPicPr>
          <p:cNvPr id="14" name="Imagen 13">
            <a:extLst>
              <a:ext uri="{FF2B5EF4-FFF2-40B4-BE49-F238E27FC236}">
                <a16:creationId xmlns:a16="http://schemas.microsoft.com/office/drawing/2014/main" id="{FF369643-1EE6-74BC-AD49-D7358AE39FEE}"/>
              </a:ext>
            </a:extLst>
          </p:cNvPr>
          <p:cNvPicPr>
            <a:picLocks noChangeAspect="1"/>
          </p:cNvPicPr>
          <p:nvPr/>
        </p:nvPicPr>
        <p:blipFill>
          <a:blip r:embed="rId4"/>
          <a:stretch>
            <a:fillRect/>
          </a:stretch>
        </p:blipFill>
        <p:spPr>
          <a:xfrm>
            <a:off x="198085" y="968808"/>
            <a:ext cx="2367743" cy="5757084"/>
          </a:xfrm>
          <a:prstGeom prst="rect">
            <a:avLst/>
          </a:prstGeom>
        </p:spPr>
      </p:pic>
      <p:pic>
        <p:nvPicPr>
          <p:cNvPr id="16" name="Imagen 15">
            <a:extLst>
              <a:ext uri="{FF2B5EF4-FFF2-40B4-BE49-F238E27FC236}">
                <a16:creationId xmlns:a16="http://schemas.microsoft.com/office/drawing/2014/main" id="{E5273615-0E6B-44A8-DB6F-F6EBF091ABD8}"/>
              </a:ext>
            </a:extLst>
          </p:cNvPr>
          <p:cNvPicPr>
            <a:picLocks noChangeAspect="1"/>
          </p:cNvPicPr>
          <p:nvPr/>
        </p:nvPicPr>
        <p:blipFill>
          <a:blip r:embed="rId5"/>
          <a:stretch>
            <a:fillRect/>
          </a:stretch>
        </p:blipFill>
        <p:spPr>
          <a:xfrm>
            <a:off x="2565828" y="968806"/>
            <a:ext cx="2421970" cy="5757085"/>
          </a:xfrm>
          <a:prstGeom prst="rect">
            <a:avLst/>
          </a:prstGeom>
        </p:spPr>
      </p:pic>
      <p:pic>
        <p:nvPicPr>
          <p:cNvPr id="18" name="Imagen 17">
            <a:extLst>
              <a:ext uri="{FF2B5EF4-FFF2-40B4-BE49-F238E27FC236}">
                <a16:creationId xmlns:a16="http://schemas.microsoft.com/office/drawing/2014/main" id="{EC045C9B-F06B-0093-6AD9-DF6DCDC0AA51}"/>
              </a:ext>
            </a:extLst>
          </p:cNvPr>
          <p:cNvPicPr>
            <a:picLocks noChangeAspect="1"/>
          </p:cNvPicPr>
          <p:nvPr/>
        </p:nvPicPr>
        <p:blipFill>
          <a:blip r:embed="rId6"/>
          <a:stretch>
            <a:fillRect/>
          </a:stretch>
        </p:blipFill>
        <p:spPr>
          <a:xfrm>
            <a:off x="4982941" y="968805"/>
            <a:ext cx="2695951" cy="4991797"/>
          </a:xfrm>
          <a:prstGeom prst="rect">
            <a:avLst/>
          </a:prstGeom>
        </p:spPr>
      </p:pic>
      <p:sp>
        <p:nvSpPr>
          <p:cNvPr id="21" name="Google Shape;216;g211a877bdc2_0_13">
            <a:extLst>
              <a:ext uri="{FF2B5EF4-FFF2-40B4-BE49-F238E27FC236}">
                <a16:creationId xmlns:a16="http://schemas.microsoft.com/office/drawing/2014/main" id="{12F05DA7-C7A6-583E-9E34-EF3ADC94B9D6}"/>
              </a:ext>
            </a:extLst>
          </p:cNvPr>
          <p:cNvSpPr txBox="1"/>
          <p:nvPr/>
        </p:nvSpPr>
        <p:spPr>
          <a:xfrm>
            <a:off x="9250532" y="6201547"/>
            <a:ext cx="2614068" cy="52434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Enlace al documento Móvil: </a:t>
            </a:r>
            <a:r>
              <a:rPr kumimoji="0" lang="es-ES" sz="1050" b="0" i="0" u="none" strike="noStrike" kern="0" cap="none" spc="0" normalizeH="0" baseline="0" noProof="0" dirty="0">
                <a:ln>
                  <a:noFill/>
                </a:ln>
                <a:solidFill>
                  <a:srgbClr val="282C33"/>
                </a:solidFill>
                <a:effectLst/>
                <a:uLnTx/>
                <a:uFillTx/>
                <a:latin typeface="Arial"/>
                <a:cs typeface="Arial"/>
                <a:sym typeface="Arial"/>
                <a:hlinkClick r:id="rId7" action="ppaction://hlinkfile"/>
              </a:rPr>
              <a:t>Documento</a:t>
            </a:r>
            <a:endParaRPr kumimoji="0" lang="es-ES" sz="1050" b="0" i="0" u="none" strike="noStrike" kern="0" cap="none" spc="0" normalizeH="0" baseline="0" noProof="0" dirty="0">
              <a:ln>
                <a:noFill/>
              </a:ln>
              <a:solidFill>
                <a:srgbClr val="282C33"/>
              </a:solidFill>
              <a:effectLst/>
              <a:uLnTx/>
              <a:uFillTx/>
              <a:latin typeface="Arial"/>
              <a:cs typeface="Arial"/>
              <a:sym typeface="Arial"/>
            </a:endParaRPr>
          </a:p>
        </p:txBody>
      </p:sp>
    </p:spTree>
    <p:extLst>
      <p:ext uri="{BB962C8B-B14F-4D97-AF65-F5344CB8AC3E}">
        <p14:creationId xmlns:p14="http://schemas.microsoft.com/office/powerpoint/2010/main" val="330466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78AC655-D302-844C-D89A-B17E61EDE5C6}"/>
            </a:ext>
          </a:extLst>
        </p:cNvPr>
        <p:cNvGrpSpPr/>
        <p:nvPr/>
      </p:nvGrpSpPr>
      <p:grpSpPr>
        <a:xfrm>
          <a:off x="0" y="0"/>
          <a:ext cx="0" cy="0"/>
          <a:chOff x="0" y="0"/>
          <a:chExt cx="0" cy="0"/>
        </a:xfrm>
      </p:grpSpPr>
      <p:sp>
        <p:nvSpPr>
          <p:cNvPr id="193" name="Google Shape;193;p13">
            <a:extLst>
              <a:ext uri="{FF2B5EF4-FFF2-40B4-BE49-F238E27FC236}">
                <a16:creationId xmlns:a16="http://schemas.microsoft.com/office/drawing/2014/main" id="{5F1DF82C-BE10-11B3-E2BD-5C7E2572A843}"/>
              </a:ext>
            </a:extLst>
          </p:cNvPr>
          <p:cNvSpPr txBox="1">
            <a:spLocks noGrp="1"/>
          </p:cNvSpPr>
          <p:nvPr>
            <p:ph type="title"/>
          </p:nvPr>
        </p:nvSpPr>
        <p:spPr>
          <a:xfrm>
            <a:off x="109988" y="132108"/>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Documentación de API</a:t>
            </a:r>
            <a:endParaRPr dirty="0"/>
          </a:p>
        </p:txBody>
      </p:sp>
      <p:pic>
        <p:nvPicPr>
          <p:cNvPr id="3" name="Imagen 2">
            <a:extLst>
              <a:ext uri="{FF2B5EF4-FFF2-40B4-BE49-F238E27FC236}">
                <a16:creationId xmlns:a16="http://schemas.microsoft.com/office/drawing/2014/main" id="{5C5C10E4-08F4-68F6-8B8A-8C9ACA590AD2}"/>
              </a:ext>
            </a:extLst>
          </p:cNvPr>
          <p:cNvPicPr>
            <a:picLocks noChangeAspect="1"/>
          </p:cNvPicPr>
          <p:nvPr/>
        </p:nvPicPr>
        <p:blipFill>
          <a:blip r:embed="rId3"/>
          <a:srcRect l="8455" t="1827" r="10196" b="2304"/>
          <a:stretch/>
        </p:blipFill>
        <p:spPr>
          <a:xfrm>
            <a:off x="109989" y="1505194"/>
            <a:ext cx="5986012" cy="5220698"/>
          </a:xfrm>
          <a:prstGeom prst="rect">
            <a:avLst/>
          </a:prstGeom>
        </p:spPr>
      </p:pic>
      <p:pic>
        <p:nvPicPr>
          <p:cNvPr id="5" name="Imagen 4">
            <a:extLst>
              <a:ext uri="{FF2B5EF4-FFF2-40B4-BE49-F238E27FC236}">
                <a16:creationId xmlns:a16="http://schemas.microsoft.com/office/drawing/2014/main" id="{A850FA0F-2E96-1A29-B262-25965ACD0647}"/>
              </a:ext>
            </a:extLst>
          </p:cNvPr>
          <p:cNvPicPr>
            <a:picLocks noChangeAspect="1"/>
          </p:cNvPicPr>
          <p:nvPr/>
        </p:nvPicPr>
        <p:blipFill>
          <a:blip r:embed="rId4"/>
          <a:stretch>
            <a:fillRect/>
          </a:stretch>
        </p:blipFill>
        <p:spPr>
          <a:xfrm>
            <a:off x="6205492" y="1505193"/>
            <a:ext cx="5876519" cy="5220698"/>
          </a:xfrm>
          <a:prstGeom prst="rect">
            <a:avLst/>
          </a:prstGeom>
        </p:spPr>
      </p:pic>
    </p:spTree>
    <p:extLst>
      <p:ext uri="{BB962C8B-B14F-4D97-AF65-F5344CB8AC3E}">
        <p14:creationId xmlns:p14="http://schemas.microsoft.com/office/powerpoint/2010/main" val="53124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950052" y="3359830"/>
            <a:ext cx="5042397"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al repositorio: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4"/>
              </a:rPr>
              <a:t>GitHub</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3" name="CuadroTexto 2">
            <a:extLst>
              <a:ext uri="{FF2B5EF4-FFF2-40B4-BE49-F238E27FC236}">
                <a16:creationId xmlns:a16="http://schemas.microsoft.com/office/drawing/2014/main" id="{0A66F390-F8C0-5062-8437-00EEC6726BDF}"/>
              </a:ext>
            </a:extLst>
          </p:cNvPr>
          <p:cNvSpPr txBox="1"/>
          <p:nvPr/>
        </p:nvSpPr>
        <p:spPr>
          <a:xfrm>
            <a:off x="950052" y="4147252"/>
            <a:ext cx="6094520" cy="625428"/>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 Trello: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5"/>
              </a:rPr>
              <a:t>Trello</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 </a:t>
            </a:r>
          </a:p>
        </p:txBody>
      </p:sp>
    </p:spTree>
    <p:extLst>
      <p:ext uri="{BB962C8B-B14F-4D97-AF65-F5344CB8AC3E}">
        <p14:creationId xmlns:p14="http://schemas.microsoft.com/office/powerpoint/2010/main" val="3461902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pic>
        <p:nvPicPr>
          <p:cNvPr id="5" name="Imagen 4">
            <a:extLst>
              <a:ext uri="{FF2B5EF4-FFF2-40B4-BE49-F238E27FC236}">
                <a16:creationId xmlns:a16="http://schemas.microsoft.com/office/drawing/2014/main" id="{9346CCDC-5219-F100-E58B-93734301CA7C}"/>
              </a:ext>
            </a:extLst>
          </p:cNvPr>
          <p:cNvPicPr>
            <a:picLocks noChangeAspect="1"/>
          </p:cNvPicPr>
          <p:nvPr/>
        </p:nvPicPr>
        <p:blipFill>
          <a:blip r:embed="rId3"/>
          <a:stretch>
            <a:fillRect/>
          </a:stretch>
        </p:blipFill>
        <p:spPr>
          <a:xfrm>
            <a:off x="2708165" y="2620579"/>
            <a:ext cx="6775670" cy="23415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70063" y="6821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70063" y="12186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745534" y="1460508"/>
            <a:ext cx="6137866"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800" dirty="0"/>
              <a:t>Proveer una plataforma de comercio electrónico especializada en videojuegos y productos digitales, enfocada en facilitar transacciones seguras y eficientes entre compradores y vendedores, garantizando una experiencia de usuario óptima mediante tecnologías que aseguren la verificación de productos y la protección en las operaciones.</a:t>
            </a:r>
            <a:endParaRPr lang="es-ES" sz="20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64" y="22235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11954" y="329119"/>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dirty="0">
                <a:solidFill>
                  <a:srgbClr val="38AA00"/>
                </a:solidFill>
                <a:latin typeface="Work Sans Light"/>
                <a:ea typeface="Work Sans Light"/>
                <a:cs typeface="Work Sans Light"/>
                <a:sym typeface="Work Sans Light"/>
              </a:rPr>
              <a:t>Objetivo Específicos</a:t>
            </a:r>
            <a:endParaRPr sz="1800" b="0" i="0" u="none" strike="noStrike" cap="none" dirty="0">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11954" y="840861"/>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92381" y="1273633"/>
            <a:ext cx="5417646" cy="5324494"/>
          </a:xfrm>
          <a:prstGeom prst="rect">
            <a:avLst/>
          </a:prstGeom>
          <a:noFill/>
          <a:ln>
            <a:noFill/>
          </a:ln>
        </p:spPr>
        <p:txBody>
          <a:bodyPr spcFirstLastPara="1" wrap="square" lIns="91425" tIns="45700" rIns="91425" bIns="45700" anchor="t" anchorCtr="0">
            <a:spAutoFit/>
          </a:bodyPr>
          <a:lstStyle/>
          <a:p>
            <a:pPr algn="l" rtl="0" fontAlgn="base"/>
            <a:r>
              <a:rPr lang="es-ES" sz="2000" dirty="0">
                <a:latin typeface="Calibri" panose="020F0502020204030204" pitchFamily="34" charset="0"/>
                <a:cs typeface="Calibri" panose="020F0502020204030204" pitchFamily="34" charset="0"/>
              </a:rPr>
              <a:t>1. Facilitar transacciones seguras mediante la implementación de sistemas de verificación y protección para productos digitales y físicos.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ES" sz="2000" b="0" i="0" dirty="0">
                <a:solidFill>
                  <a:srgbClr val="000000"/>
                </a:solidFill>
                <a:effectLst/>
                <a:latin typeface="Calibri" panose="020F0502020204030204" pitchFamily="34" charset="0"/>
                <a:cs typeface="Calibri" panose="020F0502020204030204" pitchFamily="34" charset="0"/>
              </a:rPr>
              <a:t>Ampliar la oferta de productos relacionados con videojuegos, incluyendo juegos, accesorios, tarjetas de regalo y suscripciones, tanto nuevos como usados.</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a:t>
            </a:r>
            <a:r>
              <a:rPr lang="es-ES" sz="2000" dirty="0">
                <a:highlight>
                  <a:srgbClr val="FFFFFF"/>
                </a:highlight>
                <a:latin typeface="Calibri" panose="020F0502020204030204" pitchFamily="34" charset="0"/>
                <a:cs typeface="Calibri" panose="020F0502020204030204" pitchFamily="34" charset="0"/>
              </a:rPr>
              <a:t>Optimizar la experiencia del usuario a través de una interfaz intuitiva, tiempos de carga rápidos y procesos de compra simplificados.</a:t>
            </a:r>
          </a:p>
          <a:p>
            <a:pPr algn="l" rtl="0" fontAlgn="base"/>
            <a:endParaRPr lang="es-ES" sz="2000" dirty="0">
              <a:solidFill>
                <a:schemeClr val="dk1"/>
              </a:solidFill>
              <a:highlight>
                <a:srgbClr val="FFFFFF"/>
              </a:highlight>
              <a:latin typeface="Calibri" panose="020F0502020204030204" pitchFamily="34" charset="0"/>
              <a:cs typeface="Calibri" panose="020F0502020204030204" pitchFamily="34" charset="0"/>
            </a:endParaRPr>
          </a:p>
          <a:p>
            <a:pPr algn="l" rtl="0" fontAlgn="base"/>
            <a:r>
              <a:rPr lang="es-ES" sz="2000" dirty="0">
                <a:solidFill>
                  <a:schemeClr val="tx1"/>
                </a:solidFill>
                <a:highlight>
                  <a:srgbClr val="FFFFFF"/>
                </a:highlight>
                <a:latin typeface="Calibri" panose="020F0502020204030204" pitchFamily="34" charset="0"/>
                <a:cs typeface="Calibri" panose="020F0502020204030204" pitchFamily="34" charset="0"/>
              </a:rPr>
              <a:t>4.Ofrecer precios competitivos mediante descuentos, promociones y comparaciones de precios, tanto de productos nuevos como de segunda mano.</a:t>
            </a:r>
            <a:endParaRPr lang="es-CO" sz="2000" dirty="0">
              <a:solidFill>
                <a:schemeClr val="tx1"/>
              </a:solidFill>
              <a:highlight>
                <a:srgbClr val="FFFFFF"/>
              </a:highlight>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910027" y="1273633"/>
            <a:ext cx="6098344" cy="5201424"/>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5. </a:t>
            </a:r>
            <a:r>
              <a:rPr lang="es-ES" sz="2000" b="0" i="0" u="none" strike="noStrike" dirty="0">
                <a:solidFill>
                  <a:srgbClr val="000000"/>
                </a:solidFill>
                <a:effectLst/>
                <a:latin typeface="Calibri" panose="020F0502020204030204" pitchFamily="34" charset="0"/>
                <a:cs typeface="Calibri" panose="020F0502020204030204" pitchFamily="34" charset="0"/>
              </a:rPr>
              <a:t>Garantizar la satisfacción del cliente a través de un servicio de soporte eficiente y políticas claras de devoluciones y reembolsos.</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u="none" strike="noStrike" dirty="0">
                <a:solidFill>
                  <a:srgbClr val="000000"/>
                </a:solidFill>
                <a:effectLst/>
                <a:latin typeface="Calibri" panose="020F0502020204030204" pitchFamily="34" charset="0"/>
                <a:cs typeface="Calibri" panose="020F0502020204030204" pitchFamily="34" charset="0"/>
              </a:rPr>
              <a:t>6. Fomentar la participación de vendedores individuales y profesionales, proporcionando herramientas que faciliten la gestión de sus productos y ventas.</a:t>
            </a: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u="none" strike="noStrike" dirty="0">
                <a:solidFill>
                  <a:srgbClr val="000000"/>
                </a:solidFill>
                <a:effectLst/>
                <a:latin typeface="Calibri" panose="020F0502020204030204" pitchFamily="34" charset="0"/>
                <a:cs typeface="Calibri" panose="020F0502020204030204" pitchFamily="34" charset="0"/>
              </a:rPr>
              <a:t>7. Expandir su presencia internacional adaptándose a diferentes mercados y monedas, mejorando la accesibilidad a una audiencia global.</a:t>
            </a:r>
            <a:r>
              <a:rPr lang="es-ES" sz="1800" b="0" i="0" dirty="0">
                <a:solidFill>
                  <a:srgbClr val="000000"/>
                </a:solidFill>
                <a:effectLst/>
                <a:latin typeface="Calibri" panose="020F0502020204030204" pitchFamily="34" charset="0"/>
                <a:cs typeface="Calibri" panose="020F0502020204030204" pitchFamily="34" charset="0"/>
              </a:rPr>
              <a:t>​</a:t>
            </a:r>
          </a:p>
          <a:p>
            <a:pPr algn="l" rtl="0" fontAlgn="base"/>
            <a:endParaRPr lang="es-ES" sz="1800" dirty="0">
              <a:latin typeface="Calibri" panose="020F0502020204030204" pitchFamily="34" charset="0"/>
              <a:cs typeface="Calibri" panose="020F0502020204030204" pitchFamily="34" charset="0"/>
            </a:endParaRPr>
          </a:p>
          <a:p>
            <a:pPr algn="l" rtl="0" fontAlgn="base"/>
            <a:r>
              <a:rPr lang="es-ES" sz="1800" b="0" i="0" dirty="0">
                <a:solidFill>
                  <a:srgbClr val="000000"/>
                </a:solidFill>
                <a:effectLst/>
                <a:latin typeface="Calibri" panose="020F0502020204030204" pitchFamily="34" charset="0"/>
                <a:cs typeface="Calibri" panose="020F0502020204030204" pitchFamily="34" charset="0"/>
              </a:rPr>
              <a:t>8. </a:t>
            </a:r>
            <a:r>
              <a:rPr lang="es-ES" sz="2000" b="0" i="0" dirty="0">
                <a:solidFill>
                  <a:srgbClr val="000000"/>
                </a:solidFill>
                <a:effectLst/>
                <a:latin typeface="Calibri" panose="020F0502020204030204" pitchFamily="34" charset="0"/>
                <a:cs typeface="Calibri" panose="020F0502020204030204" pitchFamily="34" charset="0"/>
              </a:rPr>
              <a:t>Mantener altos estándares de seguridad digital mediante el uso de tecnologías de encriptación y protección de datos personales en todas las transacciones.</a:t>
            </a: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431800" y="1535013"/>
            <a:ext cx="6934200" cy="4848466"/>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2000" dirty="0">
                <a:latin typeface="Calibri" panose="020F0502020204030204" pitchFamily="34" charset="0"/>
                <a:cs typeface="Calibri" panose="020F0502020204030204" pitchFamily="34" charset="0"/>
              </a:rPr>
              <a:t>La industria de los videojuegos es un mercado en rápido crecimiento y altamente competitivo, pero los consumidores y vendedores enfrentan desafíos significativos en la compra y venta de productos digitales. Los problemas incluyen la falta de una plataforma centralizada que ofrezca seguridad en las transacciones, precios competitivos, verificación de productos digitales y una experiencia de usuario eficiente. Además, los vendedores particulares tienen dificultades para acceder a un mercado global con un sistema de gestión simplificado, mientras que los consumidores buscan una mayor confianza en la autenticidad de los productos que adquieren. A esto se suma la demanda de una plataforma que ofrezca tanto productos nuevos como de segunda mano, con soporte internacional y que abarque diferentes métodos de pago y logística.</a:t>
            </a:r>
            <a:endParaRPr lang="es-ES"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565" y="1678947"/>
            <a:ext cx="4385109" cy="3210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508623" y="1799049"/>
            <a:ext cx="7071202" cy="353939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dirty="0">
                <a:latin typeface="Calibri" panose="020F0502020204030204" pitchFamily="34" charset="0"/>
                <a:cs typeface="Calibri" panose="020F0502020204030204" pitchFamily="34" charset="0"/>
              </a:rPr>
              <a:t>¿Cómo se puede crear una plataforma centralizada y segura que facilite la compra y venta de videojuegos, y productos digitales, ofreciendo precios competitivos, una experiencia de usuario eficiente y acceso global tanto para vendedores como para compradores?</a:t>
            </a:r>
            <a:r>
              <a:rPr lang="es-ES" sz="3200" b="0" i="0" dirty="0">
                <a:solidFill>
                  <a:srgbClr val="000000"/>
                </a:solidFill>
                <a:effectLst/>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3706</TotalTime>
  <Words>1502</Words>
  <Application>Microsoft Office PowerPoint</Application>
  <PresentationFormat>Panorámica</PresentationFormat>
  <Paragraphs>80</Paragraphs>
  <Slides>26</Slides>
  <Notes>26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Calibri</vt:lpstr>
      <vt:lpstr>Arial</vt:lpstr>
      <vt:lpstr>Roboto</vt:lpstr>
      <vt:lpstr>Work Sans Light</vt:lpstr>
      <vt:lpstr>Work Sans Medium</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Técnica de Recolección de Datos </vt:lpstr>
      <vt:lpstr>Requerimientos Funcionales y No funcionales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Historias de Usuario</vt:lpstr>
      <vt:lpstr>Documentación de API</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USUARIO</cp:lastModifiedBy>
  <cp:revision>60</cp:revision>
  <dcterms:created xsi:type="dcterms:W3CDTF">2024-03-15T00:49:27Z</dcterms:created>
  <dcterms:modified xsi:type="dcterms:W3CDTF">2025-05-27T04:46:40Z</dcterms:modified>
</cp:coreProperties>
</file>